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Raleway"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7f02dc47d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7f02dc47d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There are 7 attributes in patient table.</a:t>
            </a:r>
            <a:endParaRPr/>
          </a:p>
          <a:p>
            <a:pPr marL="457200" lvl="0" indent="-317500" algn="l" rtl="0">
              <a:spcBef>
                <a:spcPts val="0"/>
              </a:spcBef>
              <a:spcAft>
                <a:spcPts val="0"/>
              </a:spcAft>
              <a:buSzPts val="1400"/>
              <a:buChar char="-"/>
            </a:pPr>
            <a:r>
              <a:rPr lang="en-GB"/>
              <a:t>Each patient has a patientID so it’s identified as primary key.</a:t>
            </a:r>
            <a:endParaRPr/>
          </a:p>
          <a:p>
            <a:pPr marL="457200" lvl="0" indent="-317500" algn="l" rtl="0">
              <a:spcBef>
                <a:spcPts val="0"/>
              </a:spcBef>
              <a:spcAft>
                <a:spcPts val="0"/>
              </a:spcAft>
              <a:buSzPts val="1400"/>
              <a:buChar char="-"/>
            </a:pPr>
            <a:r>
              <a:rPr lang="en-GB"/>
              <a:t>Each patient has a unique patient Email so </a:t>
            </a:r>
            <a:r>
              <a:rPr lang="en-GB">
                <a:solidFill>
                  <a:schemeClr val="dk1"/>
                </a:solidFill>
              </a:rPr>
              <a:t>it’s identified as unique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Having all DateOfBirth in Date format so it’s easier for us to query. </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For our database, we decide to format all ID primary key in Number. it's better for clarity and consistency</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7f02dc47d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7f02dc47d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GB">
                <a:solidFill>
                  <a:schemeClr val="dk1"/>
                </a:solidFill>
              </a:rPr>
              <a:t>There are 6 attributes in appointment table.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We have AppointmentID as primary key Bc we want to uniquely identify each appointment</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Since appointment is related to both patient and provider so we include patientID and provider ID as foreign key.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7f02dc47d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7f02dc47d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GB">
                <a:solidFill>
                  <a:schemeClr val="dk1"/>
                </a:solidFill>
              </a:rPr>
              <a:t>There are 6 attributes in appointment table.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We have BillID as primary key Bc we want to uniquely identify each bill</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Since Bill is related to patient so we include patientID as foreign key.</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We format total charge as number(10,2) instead of int or float because it provides better control over the precision and scale of monetary values. It ensures that the values are stored accurately and prevents rounding errors that may occur with floating-point or integer types.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7f02dc47d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7f02dc47d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GB">
                <a:solidFill>
                  <a:schemeClr val="dk1"/>
                </a:solidFill>
              </a:rPr>
              <a:t>There are 7 attributes in appointment table.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We have InsuranceID as primary key Bc we want to uniquely identify each insurance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The policy number is formatted unique because there’s a unique policy number for any insurance</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Since insurance is related to the patient, we include patientID as foreign key.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7f02dc47d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f7f02dc47d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f7f02dc47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f7f02dc47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7f02dc47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7f02dc47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252dc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is it useful?</a:t>
            </a:r>
            <a:endParaRPr/>
          </a:p>
          <a:p>
            <a:pPr marL="0" lvl="0" indent="0" algn="l" rtl="0">
              <a:spcBef>
                <a:spcPts val="0"/>
              </a:spcBef>
              <a:spcAft>
                <a:spcPts val="0"/>
              </a:spcAft>
              <a:buNone/>
            </a:pPr>
            <a:r>
              <a:rPr lang="en-GB"/>
              <a:t>What it 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7f02dc47d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7f02dc47d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7f02dc47d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7f02dc47d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PATIENT: Just like healthcare, the patient ends up being a major part of the database. The main part of the patient entity is how it relates to the other components of the clinic database. Patients can have multiple insurances(3), or just have one. Patients have bills they are responsible for, prescriptions they might take, provider(s) they may see, appointments they reserved, and medical records made about their diagnoses and treatments.</a:t>
            </a:r>
            <a:br>
              <a:rPr lang="en-GB"/>
            </a:br>
            <a:br>
              <a:rPr lang="en-GB"/>
            </a:b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7f02dc47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7f02dc47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solidFill>
                  <a:schemeClr val="dk1"/>
                </a:solidFill>
              </a:rPr>
              <a:t>INSURANCE: Each insurance instance holds one Insurance plan, which only relates to one patient, because each patient has different insurance, and this insurance can be sent many bills.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BILL: The bill has an amount that is to be paid, either by the patient, insurance or a combination of both. The bill is first sent to insurance to see what is covered. Whatever is not, is charged and due by the patient.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PATIENT: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 Each patient must subscribe to at least 1 insurance and can subscribe to at most 3 insurances. Each insurance must be subscribed to by exactly one patient.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 Each patient must be issued at least one bill and can be issued many bills. Each bill must be issued to exactly one patient.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7f02dc47d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7f02dc47d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EMR: The Record is a log of all the interactions patients have had with the clinic. So each medical record can hold a diagnosis and a treatment related to one patient. These records can be accessed and modified by many providers if they need to be.</a:t>
            </a:r>
            <a:endParaRPr>
              <a:solidFill>
                <a:schemeClr val="dk1"/>
              </a:solidFill>
            </a:endParaRPr>
          </a:p>
          <a:p>
            <a:pPr marL="0" lvl="0" indent="0" algn="l" rtl="0">
              <a:spcBef>
                <a:spcPts val="0"/>
              </a:spcBef>
              <a:spcAft>
                <a:spcPts val="0"/>
              </a:spcAft>
              <a:buClr>
                <a:schemeClr val="dk1"/>
              </a:buClr>
              <a:buSzPts val="1100"/>
              <a:buFont typeface="Arial"/>
              <a:buNone/>
            </a:pPr>
            <a:br>
              <a:rPr lang="en-GB">
                <a:solidFill>
                  <a:schemeClr val="dk1"/>
                </a:solidFill>
              </a:rPr>
            </a:br>
            <a:r>
              <a:rPr lang="en-GB">
                <a:solidFill>
                  <a:schemeClr val="dk1"/>
                </a:solidFill>
              </a:rPr>
              <a:t>APPOINTMENT: Each appointment is between one patient and one provider, but obviously a patient can have multiple appointments for different things or with different providers, and providers usually will see multiple patients each day but they don’t have to. This appointment entity can serve both as a schedule and a record of what patients have seen what doctors. </a:t>
            </a:r>
            <a:br>
              <a:rPr lang="en-GB">
                <a:solidFill>
                  <a:schemeClr val="dk1"/>
                </a:solidFill>
              </a:rPr>
            </a:br>
            <a:br>
              <a:rPr lang="en-GB">
                <a:solidFill>
                  <a:schemeClr val="dk1"/>
                </a:solidFill>
              </a:rPr>
            </a:br>
            <a:r>
              <a:rPr lang="en-GB">
                <a:solidFill>
                  <a:schemeClr val="dk1"/>
                </a:solidFill>
              </a:rPr>
              <a:t>PROVIDER: Each provider has basic information like an ID, email, and specialty. Like real life doctors, they can prescribe medications, and also update and modify medical records. Of course their key interaction is with the patients’ appointments which they oversee.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PRESCRIPTION: Each prescription is related to the patient that takes it. Along with this patient, there are instructions, the date they started, the medication, the dosage, and the expiration date of the prescription. These prescriptions are prescribed by the provider that the patient visits.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7f02dc47d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7f02dc47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want create patient table first because it’s the most important and parent table, next we want to create provider table since it’s also another parent table, then insurance and bill table then covered table since covered table is a child table. Next we have record, appointment and prescription table, finally modified table.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The Healthcare Clinic Database</a:t>
            </a:r>
            <a:endParaRPr/>
          </a:p>
        </p:txBody>
      </p:sp>
      <p:sp>
        <p:nvSpPr>
          <p:cNvPr id="177" name="Google Shape;177;p18"/>
          <p:cNvSpPr txBox="1">
            <a:spLocks noGrp="1"/>
          </p:cNvSpPr>
          <p:nvPr>
            <p:ph type="subTitle" idx="1"/>
          </p:nvPr>
        </p:nvSpPr>
        <p:spPr>
          <a:xfrm>
            <a:off x="729575" y="2998275"/>
            <a:ext cx="53826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Team #5 - Mary Le, Elle Nguyen, Anthony Bockarie Jr, Mihir Patel</a:t>
            </a:r>
            <a:endParaRPr sz="1400" b="1"/>
          </a:p>
        </p:txBody>
      </p:sp>
      <p:sp>
        <p:nvSpPr>
          <p:cNvPr id="178" name="Google Shape;178;p18"/>
          <p:cNvSpPr/>
          <p:nvPr/>
        </p:nvSpPr>
        <p:spPr>
          <a:xfrm>
            <a:off x="179800" y="119850"/>
            <a:ext cx="8699100" cy="24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59"/>
        <p:cNvGrpSpPr/>
        <p:nvPr/>
      </p:nvGrpSpPr>
      <p:grpSpPr>
        <a:xfrm>
          <a:off x="0" y="0"/>
          <a:ext cx="0" cy="0"/>
          <a:chOff x="0" y="0"/>
          <a:chExt cx="0" cy="0"/>
        </a:xfrm>
      </p:grpSpPr>
      <p:sp>
        <p:nvSpPr>
          <p:cNvPr id="260" name="Google Shape;260;p27"/>
          <p:cNvSpPr txBox="1">
            <a:spLocks noGrp="1"/>
          </p:cNvSpPr>
          <p:nvPr>
            <p:ph type="body" idx="4294967295"/>
          </p:nvPr>
        </p:nvSpPr>
        <p:spPr>
          <a:xfrm>
            <a:off x="252475" y="21092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Relational Schema (cont.)</a:t>
            </a:r>
            <a:endParaRPr sz="3000">
              <a:solidFill>
                <a:srgbClr val="FFFFFF"/>
              </a:solidFill>
            </a:endParaRPr>
          </a:p>
        </p:txBody>
      </p:sp>
      <p:pic>
        <p:nvPicPr>
          <p:cNvPr id="261" name="Google Shape;261;p27"/>
          <p:cNvPicPr preferRelativeResize="0"/>
          <p:nvPr/>
        </p:nvPicPr>
        <p:blipFill rotWithShape="1">
          <a:blip r:embed="rId3">
            <a:alphaModFix/>
          </a:blip>
          <a:srcRect l="35833" t="17535" r="12435" b="26442"/>
          <a:stretch/>
        </p:blipFill>
        <p:spPr>
          <a:xfrm>
            <a:off x="-13975" y="958949"/>
            <a:ext cx="9171950" cy="4184550"/>
          </a:xfrm>
          <a:prstGeom prst="rect">
            <a:avLst/>
          </a:prstGeom>
          <a:noFill/>
          <a:ln>
            <a:noFill/>
          </a:ln>
        </p:spPr>
      </p:pic>
      <p:sp>
        <p:nvSpPr>
          <p:cNvPr id="262" name="Google Shape;262;p27"/>
          <p:cNvSpPr/>
          <p:nvPr/>
        </p:nvSpPr>
        <p:spPr>
          <a:xfrm>
            <a:off x="3588175" y="958850"/>
            <a:ext cx="5556000" cy="4184700"/>
          </a:xfrm>
          <a:prstGeom prst="wedgeRectCallout">
            <a:avLst>
              <a:gd name="adj1" fmla="val -67613"/>
              <a:gd name="adj2" fmla="val -26829"/>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CREATE TABLE PATIENT</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PatientID               NUMBER               NOT NULL    PRIMARY KEY,</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PatientLName    VARCHAR2(50)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PatientFName    VARCHAR2(50)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PatientEmail       VARCHAR2(100)  NOT NULL    UNIQUE,  </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PatientPhone      VARCHAR2(20)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Gender                  VARCHAR2(10)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DateOfBirth         DATE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6"/>
        <p:cNvGrpSpPr/>
        <p:nvPr/>
      </p:nvGrpSpPr>
      <p:grpSpPr>
        <a:xfrm>
          <a:off x="0" y="0"/>
          <a:ext cx="0" cy="0"/>
          <a:chOff x="0" y="0"/>
          <a:chExt cx="0" cy="0"/>
        </a:xfrm>
      </p:grpSpPr>
      <p:sp>
        <p:nvSpPr>
          <p:cNvPr id="267" name="Google Shape;267;p28"/>
          <p:cNvSpPr txBox="1">
            <a:spLocks noGrp="1"/>
          </p:cNvSpPr>
          <p:nvPr>
            <p:ph type="body" idx="4294967295"/>
          </p:nvPr>
        </p:nvSpPr>
        <p:spPr>
          <a:xfrm>
            <a:off x="252475" y="21092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Relational Schema (cont.)</a:t>
            </a:r>
            <a:endParaRPr sz="3000">
              <a:solidFill>
                <a:srgbClr val="FFFFFF"/>
              </a:solidFill>
            </a:endParaRPr>
          </a:p>
        </p:txBody>
      </p:sp>
      <p:pic>
        <p:nvPicPr>
          <p:cNvPr id="268" name="Google Shape;268;p28"/>
          <p:cNvPicPr preferRelativeResize="0"/>
          <p:nvPr/>
        </p:nvPicPr>
        <p:blipFill rotWithShape="1">
          <a:blip r:embed="rId3">
            <a:alphaModFix/>
          </a:blip>
          <a:srcRect l="32275" t="21903" r="24238" b="32426"/>
          <a:stretch/>
        </p:blipFill>
        <p:spPr>
          <a:xfrm>
            <a:off x="-13975" y="958949"/>
            <a:ext cx="9171950" cy="4184550"/>
          </a:xfrm>
          <a:prstGeom prst="rect">
            <a:avLst/>
          </a:prstGeom>
          <a:noFill/>
          <a:ln>
            <a:noFill/>
          </a:ln>
        </p:spPr>
      </p:pic>
      <p:sp>
        <p:nvSpPr>
          <p:cNvPr id="269" name="Google Shape;269;p28"/>
          <p:cNvSpPr/>
          <p:nvPr/>
        </p:nvSpPr>
        <p:spPr>
          <a:xfrm>
            <a:off x="0" y="959100"/>
            <a:ext cx="5700600" cy="4184700"/>
          </a:xfrm>
          <a:prstGeom prst="wedgeRectCallout">
            <a:avLst>
              <a:gd name="adj1" fmla="val 58100"/>
              <a:gd name="adj2" fmla="val -26086"/>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CREATE TABLE APPOINTMENT</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AppointmentID           NUMBER    NOT NULL   PRIMARY KEY,</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AppointmentTime     TIMESTAMP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AppointmentDate      DATE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Reason                           VARCHAR2(255)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PatientID                       NUMBER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ProviderID          	   NUMBER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FOREIGN KEY (PatientID) REFERENCES PATIENT (PatientID),</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FOREIGN KEY (ProviderID) REFERENCES PROVIDER (ProviderID)</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t>TABLE</a:t>
            </a:r>
            <a:r>
              <a:rPr lang="en-GB"/>
              <a:t> PATIENT </a:t>
            </a:r>
            <a:r>
              <a:rPr lang="en-GB" b="0"/>
              <a:t>&amp;</a:t>
            </a:r>
            <a:endParaRPr b="0"/>
          </a:p>
          <a:p>
            <a:pPr marL="0" lvl="0" indent="0" algn="l" rtl="0">
              <a:spcBef>
                <a:spcPts val="0"/>
              </a:spcBef>
              <a:spcAft>
                <a:spcPts val="0"/>
              </a:spcAft>
              <a:buNone/>
            </a:pPr>
            <a:r>
              <a:rPr lang="en-GB"/>
              <a:t>	 	  APPOINTMENT</a:t>
            </a:r>
            <a:endParaRPr/>
          </a:p>
        </p:txBody>
      </p:sp>
      <p:pic>
        <p:nvPicPr>
          <p:cNvPr id="275" name="Google Shape;275;p29"/>
          <p:cNvPicPr preferRelativeResize="0"/>
          <p:nvPr/>
        </p:nvPicPr>
        <p:blipFill>
          <a:blip r:embed="rId3">
            <a:alphaModFix/>
          </a:blip>
          <a:stretch>
            <a:fillRect/>
          </a:stretch>
        </p:blipFill>
        <p:spPr>
          <a:xfrm>
            <a:off x="152400" y="3228675"/>
            <a:ext cx="8839202" cy="831209"/>
          </a:xfrm>
          <a:prstGeom prst="rect">
            <a:avLst/>
          </a:prstGeom>
          <a:noFill/>
          <a:ln>
            <a:noFill/>
          </a:ln>
        </p:spPr>
      </p:pic>
      <p:pic>
        <p:nvPicPr>
          <p:cNvPr id="276" name="Google Shape;276;p29"/>
          <p:cNvPicPr preferRelativeResize="0"/>
          <p:nvPr/>
        </p:nvPicPr>
        <p:blipFill>
          <a:blip r:embed="rId4">
            <a:alphaModFix/>
          </a:blip>
          <a:stretch>
            <a:fillRect/>
          </a:stretch>
        </p:blipFill>
        <p:spPr>
          <a:xfrm>
            <a:off x="152400" y="4217275"/>
            <a:ext cx="8839200" cy="833499"/>
          </a:xfrm>
          <a:prstGeom prst="rect">
            <a:avLst/>
          </a:prstGeom>
          <a:noFill/>
          <a:ln>
            <a:noFill/>
          </a:ln>
        </p:spPr>
      </p:pic>
      <p:sp>
        <p:nvSpPr>
          <p:cNvPr id="277" name="Google Shape;277;p29"/>
          <p:cNvSpPr txBox="1">
            <a:spLocks noGrp="1"/>
          </p:cNvSpPr>
          <p:nvPr>
            <p:ph type="body" idx="1"/>
          </p:nvPr>
        </p:nvSpPr>
        <p:spPr>
          <a:xfrm>
            <a:off x="4935900" y="1318650"/>
            <a:ext cx="3591600" cy="125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Our database system keeps track of patients’ personal information as well as appointment details once a patient schedules one (or many) appointments.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1"/>
        <p:cNvGrpSpPr/>
        <p:nvPr/>
      </p:nvGrpSpPr>
      <p:grpSpPr>
        <a:xfrm>
          <a:off x="0" y="0"/>
          <a:ext cx="0" cy="0"/>
          <a:chOff x="0" y="0"/>
          <a:chExt cx="0" cy="0"/>
        </a:xfrm>
      </p:grpSpPr>
      <p:sp>
        <p:nvSpPr>
          <p:cNvPr id="282" name="Google Shape;282;p30"/>
          <p:cNvSpPr txBox="1">
            <a:spLocks noGrp="1"/>
          </p:cNvSpPr>
          <p:nvPr>
            <p:ph type="body" idx="4294967295"/>
          </p:nvPr>
        </p:nvSpPr>
        <p:spPr>
          <a:xfrm>
            <a:off x="252475" y="21092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Relational Schema (cont.)</a:t>
            </a:r>
            <a:endParaRPr sz="3000">
              <a:solidFill>
                <a:srgbClr val="FFFFFF"/>
              </a:solidFill>
            </a:endParaRPr>
          </a:p>
        </p:txBody>
      </p:sp>
      <p:pic>
        <p:nvPicPr>
          <p:cNvPr id="283" name="Google Shape;283;p30"/>
          <p:cNvPicPr preferRelativeResize="0"/>
          <p:nvPr/>
        </p:nvPicPr>
        <p:blipFill rotWithShape="1">
          <a:blip r:embed="rId3">
            <a:alphaModFix/>
          </a:blip>
          <a:srcRect l="18677" t="43430" r="36511" b="9000"/>
          <a:stretch/>
        </p:blipFill>
        <p:spPr>
          <a:xfrm>
            <a:off x="0" y="919075"/>
            <a:ext cx="9144000" cy="4224425"/>
          </a:xfrm>
          <a:prstGeom prst="rect">
            <a:avLst/>
          </a:prstGeom>
          <a:noFill/>
          <a:ln>
            <a:noFill/>
          </a:ln>
        </p:spPr>
      </p:pic>
      <p:sp>
        <p:nvSpPr>
          <p:cNvPr id="284" name="Google Shape;284;p30"/>
          <p:cNvSpPr/>
          <p:nvPr/>
        </p:nvSpPr>
        <p:spPr>
          <a:xfrm>
            <a:off x="3534825" y="919150"/>
            <a:ext cx="5609100" cy="4224300"/>
          </a:xfrm>
          <a:prstGeom prst="wedgeRectCallout">
            <a:avLst>
              <a:gd name="adj1" fmla="val -72750"/>
              <a:gd name="adj2" fmla="val -22861"/>
            </a:avLst>
          </a:prstGeom>
          <a:solidFill>
            <a:schemeClr val="dk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CREATE TABLE BILL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BillID                 NUMBER                NOT NULL    PRIMARY KEY,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Description     VARCHAR2(255)  NOT NULL,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TotalCharge   NUMBER(10,2)     NOT NULL,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BillDate            DATE                       NOT NULL,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BillDueDate    DATE                       NOT NULL,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PatientID           NUMBER              NOT NULL,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    FOREIGN KEY (PatientID)  REFERENCES PATIENT (PatientID) </a:t>
            </a:r>
            <a:endParaRPr b="1">
              <a:solidFill>
                <a:schemeClr val="lt2"/>
              </a:solidFill>
              <a:latin typeface="Raleway"/>
              <a:ea typeface="Raleway"/>
              <a:cs typeface="Raleway"/>
              <a:sym typeface="Raleway"/>
            </a:endParaRPr>
          </a:p>
          <a:p>
            <a:pPr marL="0" lvl="0" indent="0" algn="l" rtl="0">
              <a:lnSpc>
                <a:spcPct val="100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8"/>
        <p:cNvGrpSpPr/>
        <p:nvPr/>
      </p:nvGrpSpPr>
      <p:grpSpPr>
        <a:xfrm>
          <a:off x="0" y="0"/>
          <a:ext cx="0" cy="0"/>
          <a:chOff x="0" y="0"/>
          <a:chExt cx="0" cy="0"/>
        </a:xfrm>
      </p:grpSpPr>
      <p:sp>
        <p:nvSpPr>
          <p:cNvPr id="289" name="Google Shape;289;p31"/>
          <p:cNvSpPr txBox="1">
            <a:spLocks noGrp="1"/>
          </p:cNvSpPr>
          <p:nvPr>
            <p:ph type="body" idx="4294967295"/>
          </p:nvPr>
        </p:nvSpPr>
        <p:spPr>
          <a:xfrm>
            <a:off x="252475" y="21092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Relational Schema</a:t>
            </a:r>
            <a:endParaRPr sz="3000">
              <a:solidFill>
                <a:srgbClr val="FFFFFF"/>
              </a:solidFill>
            </a:endParaRPr>
          </a:p>
        </p:txBody>
      </p:sp>
      <p:pic>
        <p:nvPicPr>
          <p:cNvPr id="290" name="Google Shape;290;p31"/>
          <p:cNvPicPr preferRelativeResize="0"/>
          <p:nvPr/>
        </p:nvPicPr>
        <p:blipFill rotWithShape="1">
          <a:blip r:embed="rId3">
            <a:alphaModFix/>
          </a:blip>
          <a:srcRect l="18859" t="6586" r="33080" b="48641"/>
          <a:stretch/>
        </p:blipFill>
        <p:spPr>
          <a:xfrm>
            <a:off x="-13975" y="958950"/>
            <a:ext cx="9144000" cy="4184550"/>
          </a:xfrm>
          <a:prstGeom prst="rect">
            <a:avLst/>
          </a:prstGeom>
          <a:noFill/>
          <a:ln>
            <a:noFill/>
          </a:ln>
        </p:spPr>
      </p:pic>
      <p:sp>
        <p:nvSpPr>
          <p:cNvPr id="291" name="Google Shape;291;p31"/>
          <p:cNvSpPr/>
          <p:nvPr/>
        </p:nvSpPr>
        <p:spPr>
          <a:xfrm>
            <a:off x="3444875" y="958825"/>
            <a:ext cx="5699100" cy="4184700"/>
          </a:xfrm>
          <a:prstGeom prst="wedgeRectCallout">
            <a:avLst>
              <a:gd name="adj1" fmla="val -68451"/>
              <a:gd name="adj2" fmla="val -27914"/>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CREATE TABLE INSURANCE</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InsuranceID               NUMBER                 NOT NULL  PRIMARY KEY,</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InsuranceProvider   VARCHAR2(100)   NOT NULL,  </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PolicyNumber           VARCHAR2(50)      NOT NULL  UNIQUE,</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InsurancePlan           VARCHAR2(100)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InsuranceEndDate   DATE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CoverageDetail         VARCHAR2(255)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PatientID           	 NUMBER          	    NOT NULL,</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    FOREIGN KEY (PatientID) REFERENCES PATIENT (PatientID)</a:t>
            </a:r>
            <a:endParaRPr b="1">
              <a:solidFill>
                <a:schemeClr val="lt2"/>
              </a:solidFill>
              <a:latin typeface="Raleway"/>
              <a:ea typeface="Raleway"/>
              <a:cs typeface="Raleway"/>
              <a:sym typeface="Raleway"/>
            </a:endParaRPr>
          </a:p>
          <a:p>
            <a:pPr marL="0" lvl="0" indent="0" algn="l" rtl="0">
              <a:lnSpc>
                <a:spcPct val="115000"/>
              </a:lnSpc>
              <a:spcBef>
                <a:spcPts val="0"/>
              </a:spcBef>
              <a:spcAft>
                <a:spcPts val="0"/>
              </a:spcAft>
              <a:buNone/>
            </a:pPr>
            <a:r>
              <a:rPr lang="en-GB" b="1">
                <a:solidFill>
                  <a:schemeClr val="lt2"/>
                </a:solidFill>
                <a:latin typeface="Raleway"/>
                <a:ea typeface="Raleway"/>
                <a:cs typeface="Raleway"/>
                <a:sym typeface="Raleway"/>
              </a:rPr>
              <a:t>);</a:t>
            </a:r>
            <a:endParaRPr b="1">
              <a:solidFill>
                <a:schemeClr val="lt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2"/>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t>TABLE</a:t>
            </a:r>
            <a:r>
              <a:rPr lang="en-GB"/>
              <a:t> BILL </a:t>
            </a:r>
            <a:r>
              <a:rPr lang="en-GB" b="0"/>
              <a:t>&amp;</a:t>
            </a:r>
            <a:endParaRPr b="0"/>
          </a:p>
          <a:p>
            <a:pPr marL="0" lvl="0" indent="0" algn="l" rtl="0">
              <a:spcBef>
                <a:spcPts val="0"/>
              </a:spcBef>
              <a:spcAft>
                <a:spcPts val="0"/>
              </a:spcAft>
              <a:buNone/>
            </a:pPr>
            <a:r>
              <a:rPr lang="en-GB"/>
              <a:t>	 	   INSURANCE</a:t>
            </a:r>
            <a:endParaRPr/>
          </a:p>
        </p:txBody>
      </p:sp>
      <p:sp>
        <p:nvSpPr>
          <p:cNvPr id="297" name="Google Shape;297;p32"/>
          <p:cNvSpPr txBox="1">
            <a:spLocks noGrp="1"/>
          </p:cNvSpPr>
          <p:nvPr>
            <p:ph type="body" idx="1"/>
          </p:nvPr>
        </p:nvSpPr>
        <p:spPr>
          <a:xfrm>
            <a:off x="4935900" y="1318650"/>
            <a:ext cx="3591600" cy="125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Our database system keeps track of patients’ personal insurance information as well as billing details from their appointment(s).</a:t>
            </a:r>
            <a:endParaRPr sz="1400"/>
          </a:p>
        </p:txBody>
      </p:sp>
      <p:pic>
        <p:nvPicPr>
          <p:cNvPr id="298" name="Google Shape;298;p32"/>
          <p:cNvPicPr preferRelativeResize="0"/>
          <p:nvPr/>
        </p:nvPicPr>
        <p:blipFill>
          <a:blip r:embed="rId3">
            <a:alphaModFix/>
          </a:blip>
          <a:stretch>
            <a:fillRect/>
          </a:stretch>
        </p:blipFill>
        <p:spPr>
          <a:xfrm>
            <a:off x="76200" y="2714738"/>
            <a:ext cx="8991598" cy="1110243"/>
          </a:xfrm>
          <a:prstGeom prst="rect">
            <a:avLst/>
          </a:prstGeom>
          <a:noFill/>
          <a:ln>
            <a:noFill/>
          </a:ln>
        </p:spPr>
      </p:pic>
      <p:pic>
        <p:nvPicPr>
          <p:cNvPr id="299" name="Google Shape;299;p32"/>
          <p:cNvPicPr preferRelativeResize="0"/>
          <p:nvPr/>
        </p:nvPicPr>
        <p:blipFill>
          <a:blip r:embed="rId4">
            <a:alphaModFix/>
          </a:blip>
          <a:stretch>
            <a:fillRect/>
          </a:stretch>
        </p:blipFill>
        <p:spPr>
          <a:xfrm>
            <a:off x="50438" y="3967975"/>
            <a:ext cx="9043124" cy="76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txBox="1">
            <a:spLocks noGrp="1"/>
          </p:cNvSpPr>
          <p:nvPr>
            <p:ph type="title"/>
          </p:nvPr>
        </p:nvSpPr>
        <p:spPr>
          <a:xfrm>
            <a:off x="727800" y="6310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 Queries</a:t>
            </a:r>
            <a:endParaRPr/>
          </a:p>
        </p:txBody>
      </p:sp>
      <p:sp>
        <p:nvSpPr>
          <p:cNvPr id="305" name="Google Shape;305;p33"/>
          <p:cNvSpPr txBox="1">
            <a:spLocks noGrp="1"/>
          </p:cNvSpPr>
          <p:nvPr>
            <p:ph type="body" idx="1"/>
          </p:nvPr>
        </p:nvSpPr>
        <p:spPr>
          <a:xfrm>
            <a:off x="727800" y="1500788"/>
            <a:ext cx="7688400" cy="149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 </a:t>
            </a:r>
            <a:r>
              <a:rPr lang="en-GB" b="1"/>
              <a:t>Query 1</a:t>
            </a:r>
            <a:r>
              <a:rPr lang="en-GB"/>
              <a:t>: Get the total number of appointments for each healthcare provider</a:t>
            </a:r>
            <a:endParaRPr/>
          </a:p>
          <a:p>
            <a:pPr marL="0" lvl="0" indent="0" algn="l" rtl="0">
              <a:lnSpc>
                <a:spcPct val="100000"/>
              </a:lnSpc>
              <a:spcBef>
                <a:spcPts val="600"/>
              </a:spcBef>
              <a:spcAft>
                <a:spcPts val="0"/>
              </a:spcAft>
              <a:buNone/>
            </a:pPr>
            <a:r>
              <a:rPr lang="en-GB"/>
              <a:t>SELECT p.ProviderFName, p.ProviderLName, COUNT(a.AppointmentID) AS TotalAppointments</a:t>
            </a:r>
            <a:endParaRPr/>
          </a:p>
          <a:p>
            <a:pPr marL="0" lvl="0" indent="0" algn="l" rtl="0">
              <a:lnSpc>
                <a:spcPct val="100000"/>
              </a:lnSpc>
              <a:spcBef>
                <a:spcPts val="600"/>
              </a:spcBef>
              <a:spcAft>
                <a:spcPts val="0"/>
              </a:spcAft>
              <a:buNone/>
            </a:pPr>
            <a:r>
              <a:rPr lang="en-GB"/>
              <a:t>FROM Provider p</a:t>
            </a:r>
            <a:endParaRPr/>
          </a:p>
          <a:p>
            <a:pPr marL="0" lvl="0" indent="457200" algn="l" rtl="0">
              <a:lnSpc>
                <a:spcPct val="100000"/>
              </a:lnSpc>
              <a:spcBef>
                <a:spcPts val="600"/>
              </a:spcBef>
              <a:spcAft>
                <a:spcPts val="0"/>
              </a:spcAft>
              <a:buNone/>
            </a:pPr>
            <a:r>
              <a:rPr lang="en-GB">
                <a:solidFill>
                  <a:schemeClr val="accent3"/>
                </a:solidFill>
              </a:rPr>
              <a:t>LEFT JOIN</a:t>
            </a:r>
            <a:r>
              <a:rPr lang="en-GB"/>
              <a:t> Appointment a ON p.ProviderID = a.ProviderID</a:t>
            </a:r>
            <a:endParaRPr/>
          </a:p>
          <a:p>
            <a:pPr marL="0" lvl="0" indent="0" algn="l" rtl="0">
              <a:lnSpc>
                <a:spcPct val="100000"/>
              </a:lnSpc>
              <a:spcBef>
                <a:spcPts val="600"/>
              </a:spcBef>
              <a:spcAft>
                <a:spcPts val="600"/>
              </a:spcAft>
              <a:buNone/>
            </a:pPr>
            <a:r>
              <a:rPr lang="en-GB"/>
              <a:t>GROUP BY p.ProviderFName, p.ProviderLName;</a:t>
            </a:r>
            <a:endParaRPr/>
          </a:p>
        </p:txBody>
      </p:sp>
      <p:pic>
        <p:nvPicPr>
          <p:cNvPr id="306" name="Google Shape;306;p33"/>
          <p:cNvPicPr preferRelativeResize="0"/>
          <p:nvPr/>
        </p:nvPicPr>
        <p:blipFill rotWithShape="1">
          <a:blip r:embed="rId3">
            <a:alphaModFix/>
          </a:blip>
          <a:srcRect l="3818"/>
          <a:stretch/>
        </p:blipFill>
        <p:spPr>
          <a:xfrm>
            <a:off x="1235900" y="3438150"/>
            <a:ext cx="6672199" cy="125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4"/>
          <p:cNvSpPr txBox="1">
            <a:spLocks noGrp="1"/>
          </p:cNvSpPr>
          <p:nvPr>
            <p:ph type="title"/>
          </p:nvPr>
        </p:nvSpPr>
        <p:spPr>
          <a:xfrm>
            <a:off x="727800" y="6310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Example Queries (cont.)</a:t>
            </a:r>
            <a:endParaRPr/>
          </a:p>
        </p:txBody>
      </p:sp>
      <p:sp>
        <p:nvSpPr>
          <p:cNvPr id="312" name="Google Shape;312;p34"/>
          <p:cNvSpPr txBox="1">
            <a:spLocks noGrp="1"/>
          </p:cNvSpPr>
          <p:nvPr>
            <p:ph type="body" idx="1"/>
          </p:nvPr>
        </p:nvSpPr>
        <p:spPr>
          <a:xfrm>
            <a:off x="411900" y="1463925"/>
            <a:ext cx="8320200" cy="2318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 </a:t>
            </a:r>
            <a:r>
              <a:rPr lang="en-GB" b="1"/>
              <a:t>Query 2</a:t>
            </a:r>
            <a:r>
              <a:rPr lang="en-GB"/>
              <a:t>: Get the total bill amount, coverage amount, and remaining charged amount for each patient</a:t>
            </a:r>
            <a:endParaRPr/>
          </a:p>
          <a:p>
            <a:pPr marL="0" lvl="0" indent="0" algn="l" rtl="0">
              <a:lnSpc>
                <a:spcPct val="100000"/>
              </a:lnSpc>
              <a:spcBef>
                <a:spcPts val="600"/>
              </a:spcBef>
              <a:spcAft>
                <a:spcPts val="0"/>
              </a:spcAft>
              <a:buNone/>
            </a:pPr>
            <a:r>
              <a:rPr lang="en-GB"/>
              <a:t>SELECT p.PatientFName, p.PatientLName,  SUM(b.TotalCharge) AS TotalBillAmount, </a:t>
            </a:r>
            <a:endParaRPr/>
          </a:p>
          <a:p>
            <a:pPr marL="457200" lvl="0" indent="0" algn="l" rtl="0">
              <a:lnSpc>
                <a:spcPct val="100000"/>
              </a:lnSpc>
              <a:spcBef>
                <a:spcPts val="600"/>
              </a:spcBef>
              <a:spcAft>
                <a:spcPts val="0"/>
              </a:spcAft>
              <a:buNone/>
            </a:pPr>
            <a:r>
              <a:rPr lang="en-GB"/>
              <a:t>SUM(c.CoverageAmount) AS TotalCoverageAmount,  </a:t>
            </a:r>
            <a:endParaRPr/>
          </a:p>
          <a:p>
            <a:pPr marL="457200" lvl="0" indent="0" algn="l" rtl="0">
              <a:lnSpc>
                <a:spcPct val="100000"/>
              </a:lnSpc>
              <a:spcBef>
                <a:spcPts val="600"/>
              </a:spcBef>
              <a:spcAft>
                <a:spcPts val="0"/>
              </a:spcAft>
              <a:buNone/>
            </a:pPr>
            <a:r>
              <a:rPr lang="en-GB"/>
              <a:t>(SUM(b.TotalCharge) - SUM(c.CoverageAmount)) AS TotalRemainingCharged </a:t>
            </a:r>
            <a:endParaRPr/>
          </a:p>
          <a:p>
            <a:pPr marL="0" lvl="0" indent="0" algn="l" rtl="0">
              <a:lnSpc>
                <a:spcPct val="100000"/>
              </a:lnSpc>
              <a:spcBef>
                <a:spcPts val="600"/>
              </a:spcBef>
              <a:spcAft>
                <a:spcPts val="0"/>
              </a:spcAft>
              <a:buNone/>
            </a:pPr>
            <a:r>
              <a:rPr lang="en-GB"/>
              <a:t>FROM PATIENT p </a:t>
            </a:r>
            <a:endParaRPr/>
          </a:p>
          <a:p>
            <a:pPr marL="457200" lvl="0" indent="0" algn="l" rtl="0">
              <a:lnSpc>
                <a:spcPct val="100000"/>
              </a:lnSpc>
              <a:spcBef>
                <a:spcPts val="600"/>
              </a:spcBef>
              <a:spcAft>
                <a:spcPts val="0"/>
              </a:spcAft>
              <a:buNone/>
            </a:pPr>
            <a:r>
              <a:rPr lang="en-GB">
                <a:solidFill>
                  <a:schemeClr val="accent3"/>
                </a:solidFill>
              </a:rPr>
              <a:t>JOIN</a:t>
            </a:r>
            <a:r>
              <a:rPr lang="en-GB"/>
              <a:t> BILL b ON p.PatientID = b.PatientID </a:t>
            </a:r>
            <a:endParaRPr/>
          </a:p>
          <a:p>
            <a:pPr marL="457200" lvl="0" indent="0" algn="l" rtl="0">
              <a:lnSpc>
                <a:spcPct val="100000"/>
              </a:lnSpc>
              <a:spcBef>
                <a:spcPts val="600"/>
              </a:spcBef>
              <a:spcAft>
                <a:spcPts val="0"/>
              </a:spcAft>
              <a:buNone/>
            </a:pPr>
            <a:r>
              <a:rPr lang="en-GB">
                <a:solidFill>
                  <a:schemeClr val="accent3"/>
                </a:solidFill>
              </a:rPr>
              <a:t>LEFT JOIN</a:t>
            </a:r>
            <a:r>
              <a:rPr lang="en-GB"/>
              <a:t> Covered c ON b.BillID = c.BillID </a:t>
            </a:r>
            <a:endParaRPr/>
          </a:p>
          <a:p>
            <a:pPr marL="0" lvl="0" indent="0" algn="l" rtl="0">
              <a:lnSpc>
                <a:spcPct val="100000"/>
              </a:lnSpc>
              <a:spcBef>
                <a:spcPts val="600"/>
              </a:spcBef>
              <a:spcAft>
                <a:spcPts val="600"/>
              </a:spcAft>
              <a:buNone/>
            </a:pPr>
            <a:r>
              <a:rPr lang="en-GB"/>
              <a:t>GROUP BY p.PatientFName, p.PatientLName;</a:t>
            </a:r>
            <a:endParaRPr/>
          </a:p>
        </p:txBody>
      </p:sp>
      <p:pic>
        <p:nvPicPr>
          <p:cNvPr id="313" name="Google Shape;313;p34"/>
          <p:cNvPicPr preferRelativeResize="0"/>
          <p:nvPr/>
        </p:nvPicPr>
        <p:blipFill>
          <a:blip r:embed="rId3">
            <a:alphaModFix/>
          </a:blip>
          <a:stretch>
            <a:fillRect/>
          </a:stretch>
        </p:blipFill>
        <p:spPr>
          <a:xfrm>
            <a:off x="41175" y="4000350"/>
            <a:ext cx="9061649" cy="99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293850" y="888425"/>
            <a:ext cx="7110000" cy="5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Healthcare Clinic</a:t>
            </a:r>
            <a:endParaRPr/>
          </a:p>
        </p:txBody>
      </p:sp>
      <p:sp>
        <p:nvSpPr>
          <p:cNvPr id="184" name="Google Shape;184;p19"/>
          <p:cNvSpPr/>
          <p:nvPr/>
        </p:nvSpPr>
        <p:spPr>
          <a:xfrm>
            <a:off x="169800" y="119850"/>
            <a:ext cx="8739000" cy="469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 name="Google Shape;185;p19"/>
          <p:cNvSpPr txBox="1">
            <a:spLocks noGrp="1"/>
          </p:cNvSpPr>
          <p:nvPr>
            <p:ph type="title"/>
          </p:nvPr>
        </p:nvSpPr>
        <p:spPr>
          <a:xfrm>
            <a:off x="1293850" y="1595800"/>
            <a:ext cx="3539400" cy="2967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Char char="●"/>
            </a:pPr>
            <a:r>
              <a:rPr lang="en-GB" sz="1700" b="0">
                <a:solidFill>
                  <a:schemeClr val="lt1"/>
                </a:solidFill>
              </a:rPr>
              <a:t>Create a lot of data</a:t>
            </a:r>
            <a:endParaRPr sz="1700" b="0">
              <a:solidFill>
                <a:schemeClr val="lt1"/>
              </a:solidFill>
            </a:endParaRPr>
          </a:p>
          <a:p>
            <a:pPr marL="457200" lvl="0" indent="-336550" algn="l" rtl="0">
              <a:spcBef>
                <a:spcPts val="0"/>
              </a:spcBef>
              <a:spcAft>
                <a:spcPts val="0"/>
              </a:spcAft>
              <a:buClr>
                <a:schemeClr val="lt1"/>
              </a:buClr>
              <a:buSzPts val="1700"/>
              <a:buChar char="●"/>
            </a:pPr>
            <a:r>
              <a:rPr lang="en-GB" sz="1700" b="0">
                <a:solidFill>
                  <a:schemeClr val="lt1"/>
                </a:solidFill>
              </a:rPr>
              <a:t>Require large data storage</a:t>
            </a:r>
            <a:endParaRPr sz="1700" b="0">
              <a:solidFill>
                <a:schemeClr val="lt1"/>
              </a:solidFill>
            </a:endParaRPr>
          </a:p>
          <a:p>
            <a:pPr marL="457200" lvl="0" indent="-336550" algn="l" rtl="0">
              <a:spcBef>
                <a:spcPts val="0"/>
              </a:spcBef>
              <a:spcAft>
                <a:spcPts val="0"/>
              </a:spcAft>
              <a:buClr>
                <a:schemeClr val="lt1"/>
              </a:buClr>
              <a:buSzPts val="1700"/>
              <a:buChar char="●"/>
            </a:pPr>
            <a:r>
              <a:rPr lang="en-GB" sz="1700" b="0">
                <a:solidFill>
                  <a:schemeClr val="lt1"/>
                </a:solidFill>
              </a:rPr>
              <a:t>Manage interactions between the different parties in healthcare</a:t>
            </a:r>
            <a:endParaRPr sz="1700" b="0">
              <a:solidFill>
                <a:schemeClr val="lt1"/>
              </a:solidFill>
            </a:endParaRPr>
          </a:p>
          <a:p>
            <a:pPr marL="457200" lvl="0" indent="-336550" algn="l" rtl="0">
              <a:spcBef>
                <a:spcPts val="0"/>
              </a:spcBef>
              <a:spcAft>
                <a:spcPts val="0"/>
              </a:spcAft>
              <a:buClr>
                <a:schemeClr val="lt1"/>
              </a:buClr>
              <a:buSzPts val="1700"/>
              <a:buChar char="●"/>
            </a:pPr>
            <a:r>
              <a:rPr lang="en-GB" sz="1700" b="0">
                <a:solidFill>
                  <a:schemeClr val="lt1"/>
                </a:solidFill>
              </a:rPr>
              <a:t>These interactions and data often are very complicated, but we have created a </a:t>
            </a:r>
            <a:r>
              <a:rPr lang="en-GB" sz="1700" b="0">
                <a:solidFill>
                  <a:schemeClr val="accent6"/>
                </a:solidFill>
              </a:rPr>
              <a:t>simplified example of a real life health clinic </a:t>
            </a:r>
            <a:endParaRPr sz="1700" b="0">
              <a:solidFill>
                <a:schemeClr val="lt1"/>
              </a:solidFill>
            </a:endParaRPr>
          </a:p>
        </p:txBody>
      </p:sp>
      <p:sp>
        <p:nvSpPr>
          <p:cNvPr id="186" name="Google Shape;186;p19"/>
          <p:cNvSpPr txBox="1">
            <a:spLocks noGrp="1"/>
          </p:cNvSpPr>
          <p:nvPr>
            <p:ph type="title"/>
          </p:nvPr>
        </p:nvSpPr>
        <p:spPr>
          <a:xfrm>
            <a:off x="4940050" y="1595800"/>
            <a:ext cx="3539400" cy="2967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Char char="●"/>
            </a:pPr>
            <a:r>
              <a:rPr lang="en-GB" sz="1700" b="0">
                <a:solidFill>
                  <a:schemeClr val="lt1"/>
                </a:solidFill>
              </a:rPr>
              <a:t>Stores data on: </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Patients’ Profiles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Healthcare Providers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Bills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Prescriptions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Appointments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Patient Records</a:t>
            </a:r>
            <a:endParaRPr sz="1700" b="0">
              <a:solidFill>
                <a:schemeClr val="lt1"/>
              </a:solidFill>
            </a:endParaRPr>
          </a:p>
          <a:p>
            <a:pPr marL="914400" lvl="1" indent="-336550" algn="l" rtl="0">
              <a:spcBef>
                <a:spcPts val="0"/>
              </a:spcBef>
              <a:spcAft>
                <a:spcPts val="0"/>
              </a:spcAft>
              <a:buClr>
                <a:schemeClr val="lt1"/>
              </a:buClr>
              <a:buSzPts val="1700"/>
              <a:buChar char="○"/>
            </a:pPr>
            <a:r>
              <a:rPr lang="en-GB" sz="1700" b="0">
                <a:solidFill>
                  <a:schemeClr val="lt1"/>
                </a:solidFill>
              </a:rPr>
              <a:t>Insurance Plans</a:t>
            </a:r>
            <a:endParaRPr sz="1700" b="0">
              <a:solidFill>
                <a:schemeClr val="lt1"/>
              </a:solidFill>
            </a:endParaRPr>
          </a:p>
          <a:p>
            <a:pPr marL="457200" lvl="0" indent="-336550" algn="l" rtl="0">
              <a:spcBef>
                <a:spcPts val="0"/>
              </a:spcBef>
              <a:spcAft>
                <a:spcPts val="0"/>
              </a:spcAft>
              <a:buClr>
                <a:schemeClr val="lt1"/>
              </a:buClr>
              <a:buSzPts val="1700"/>
              <a:buChar char="●"/>
            </a:pPr>
            <a:r>
              <a:rPr lang="en-GB" sz="1700" b="0">
                <a:solidFill>
                  <a:schemeClr val="lt1"/>
                </a:solidFill>
              </a:rPr>
              <a:t>Relationships between these entities</a:t>
            </a:r>
            <a:endParaRPr sz="1700" b="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Possible use cases</a:t>
            </a:r>
            <a:endParaRPr/>
          </a:p>
        </p:txBody>
      </p:sp>
      <p:sp>
        <p:nvSpPr>
          <p:cNvPr id="192" name="Google Shape;192;p20"/>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93" name="Google Shape;193;p20"/>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b="1">
                <a:solidFill>
                  <a:schemeClr val="accent5"/>
                </a:solidFill>
              </a:rPr>
              <a:t>MEDICAL RECORD</a:t>
            </a:r>
            <a:r>
              <a:rPr lang="en-GB" sz="1100"/>
              <a:t> - view the history of a patient, previous illnesses, treatments, and diagnoses.</a:t>
            </a:r>
            <a:endParaRPr sz="1100"/>
          </a:p>
        </p:txBody>
      </p:sp>
      <p:sp>
        <p:nvSpPr>
          <p:cNvPr id="194" name="Google Shape;194;p20"/>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95" name="Google Shape;195;p20"/>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accent5"/>
                </a:solidFill>
              </a:rPr>
              <a:t>BILL</a:t>
            </a:r>
            <a:r>
              <a:rPr lang="en-GB" sz="1100">
                <a:solidFill>
                  <a:schemeClr val="accent5"/>
                </a:solidFill>
              </a:rPr>
              <a:t> </a:t>
            </a:r>
            <a:r>
              <a:rPr lang="en-GB" sz="1100"/>
              <a:t>- store financial summaries and view clinical bills</a:t>
            </a:r>
            <a:endParaRPr sz="1100"/>
          </a:p>
          <a:p>
            <a:pPr marL="0" lvl="0" indent="0" algn="l" rtl="0">
              <a:spcBef>
                <a:spcPts val="1600"/>
              </a:spcBef>
              <a:spcAft>
                <a:spcPts val="0"/>
              </a:spcAft>
              <a:buNone/>
            </a:pPr>
            <a:r>
              <a:rPr lang="en-GB" sz="1100" b="1">
                <a:solidFill>
                  <a:schemeClr val="accent5"/>
                </a:solidFill>
              </a:rPr>
              <a:t>INSURANCE</a:t>
            </a:r>
            <a:r>
              <a:rPr lang="en-GB" sz="1100" b="1"/>
              <a:t> </a:t>
            </a:r>
            <a:r>
              <a:rPr lang="en-GB" sz="1100"/>
              <a:t>- store patients’ insurance information (will be encrypted in real life)</a:t>
            </a: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196" name="Google Shape;196;p20"/>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197" name="Google Shape;197;p20"/>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b="1">
                <a:solidFill>
                  <a:schemeClr val="accent5"/>
                </a:solidFill>
              </a:rPr>
              <a:t>APPOINTMENT</a:t>
            </a:r>
            <a:r>
              <a:rPr lang="en-GB" sz="1100"/>
              <a:t> - (patients) view upcoming appointments, (providers) view incoming patients</a:t>
            </a:r>
            <a:endParaRPr sz="1100"/>
          </a:p>
        </p:txBody>
      </p:sp>
      <p:sp>
        <p:nvSpPr>
          <p:cNvPr id="198" name="Google Shape;198;p20"/>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199" name="Google Shape;199;p20"/>
          <p:cNvSpPr txBox="1">
            <a:spLocks noGrp="1"/>
          </p:cNvSpPr>
          <p:nvPr>
            <p:ph type="body" idx="1"/>
          </p:nvPr>
        </p:nvSpPr>
        <p:spPr>
          <a:xfrm>
            <a:off x="5536100" y="3307900"/>
            <a:ext cx="2832900" cy="12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b="1">
                <a:solidFill>
                  <a:schemeClr val="accent5"/>
                </a:solidFill>
              </a:rPr>
              <a:t>PATIENT</a:t>
            </a:r>
            <a:r>
              <a:rPr lang="en-GB" sz="1100">
                <a:solidFill>
                  <a:schemeClr val="accent5"/>
                </a:solidFill>
              </a:rPr>
              <a:t> </a:t>
            </a:r>
            <a:r>
              <a:rPr lang="en-GB" sz="1100"/>
              <a:t>- stores patients’ personal information (appointments, bills, medical records, prescriptions, and visited providers)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Organizations </a:t>
            </a:r>
            <a:endParaRPr/>
          </a:p>
        </p:txBody>
      </p:sp>
      <p:sp>
        <p:nvSpPr>
          <p:cNvPr id="205" name="Google Shape;205;p21"/>
          <p:cNvSpPr txBox="1">
            <a:spLocks noGrp="1"/>
          </p:cNvSpPr>
          <p:nvPr>
            <p:ph type="body" idx="1"/>
          </p:nvPr>
        </p:nvSpPr>
        <p:spPr>
          <a:xfrm>
            <a:off x="729325" y="2078875"/>
            <a:ext cx="3774300" cy="244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There are currently two databases that are popular amounts healthcare providers that  our services can add to; Healthcare Cost and Utilization Project (HCUP) and Medicare Provider Analysis and Review (MEDPAR). HCUP provides a patient level data  resource that is gathered from many state data organizations. MEDPAR provides a record of all patients that rely on Medicare and measures the quality of a hospital’s staff and facility. </a:t>
            </a:r>
            <a:endParaRPr/>
          </a:p>
        </p:txBody>
      </p:sp>
      <p:pic>
        <p:nvPicPr>
          <p:cNvPr id="206" name="Google Shape;206;p21"/>
          <p:cNvPicPr preferRelativeResize="0"/>
          <p:nvPr/>
        </p:nvPicPr>
        <p:blipFill>
          <a:blip r:embed="rId3">
            <a:alphaModFix/>
          </a:blip>
          <a:stretch>
            <a:fillRect/>
          </a:stretch>
        </p:blipFill>
        <p:spPr>
          <a:xfrm>
            <a:off x="4656025" y="2006250"/>
            <a:ext cx="3810000"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Organizations</a:t>
            </a:r>
            <a:endParaRPr/>
          </a:p>
        </p:txBody>
      </p:sp>
      <p:sp>
        <p:nvSpPr>
          <p:cNvPr id="212" name="Google Shape;212;p22"/>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t>Our services allows patients to easily access the appointments that they made and other information. Allowing for a higher user satisfaction, which will elevate  the hospital’s overall image. </a:t>
            </a:r>
            <a:endParaRPr sz="1400"/>
          </a:p>
        </p:txBody>
      </p:sp>
      <p:pic>
        <p:nvPicPr>
          <p:cNvPr id="213" name="Google Shape;213;p22"/>
          <p:cNvPicPr preferRelativeResize="0"/>
          <p:nvPr/>
        </p:nvPicPr>
        <p:blipFill>
          <a:blip r:embed="rId3">
            <a:alphaModFix/>
          </a:blip>
          <a:stretch>
            <a:fillRect/>
          </a:stretch>
        </p:blipFill>
        <p:spPr>
          <a:xfrm>
            <a:off x="4297450" y="1796150"/>
            <a:ext cx="4694149" cy="275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7"/>
        <p:cNvGrpSpPr/>
        <p:nvPr/>
      </p:nvGrpSpPr>
      <p:grpSpPr>
        <a:xfrm>
          <a:off x="0" y="0"/>
          <a:ext cx="0" cy="0"/>
          <a:chOff x="0" y="0"/>
          <a:chExt cx="0" cy="0"/>
        </a:xfrm>
      </p:grpSpPr>
      <p:sp>
        <p:nvSpPr>
          <p:cNvPr id="218" name="Google Shape;218;p23"/>
          <p:cNvSpPr txBox="1">
            <a:spLocks noGrp="1"/>
          </p:cNvSpPr>
          <p:nvPr>
            <p:ph type="body" idx="4294967295"/>
          </p:nvPr>
        </p:nvSpPr>
        <p:spPr>
          <a:xfrm>
            <a:off x="729450" y="52347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ERD</a:t>
            </a:r>
            <a:endParaRPr sz="3000">
              <a:solidFill>
                <a:srgbClr val="FFFFFF"/>
              </a:solidFill>
            </a:endParaRPr>
          </a:p>
        </p:txBody>
      </p:sp>
      <p:pic>
        <p:nvPicPr>
          <p:cNvPr id="219" name="Google Shape;219;p23"/>
          <p:cNvPicPr preferRelativeResize="0"/>
          <p:nvPr/>
        </p:nvPicPr>
        <p:blipFill>
          <a:blip r:embed="rId3">
            <a:alphaModFix/>
          </a:blip>
          <a:stretch>
            <a:fillRect/>
          </a:stretch>
        </p:blipFill>
        <p:spPr>
          <a:xfrm>
            <a:off x="538787" y="1345775"/>
            <a:ext cx="8066424" cy="358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3"/>
        <p:cNvGrpSpPr/>
        <p:nvPr/>
      </p:nvGrpSpPr>
      <p:grpSpPr>
        <a:xfrm>
          <a:off x="0" y="0"/>
          <a:ext cx="0" cy="0"/>
          <a:chOff x="0" y="0"/>
          <a:chExt cx="0" cy="0"/>
        </a:xfrm>
      </p:grpSpPr>
      <p:sp>
        <p:nvSpPr>
          <p:cNvPr id="224" name="Google Shape;224;p24"/>
          <p:cNvSpPr txBox="1">
            <a:spLocks noGrp="1"/>
          </p:cNvSpPr>
          <p:nvPr>
            <p:ph type="body" idx="4294967295"/>
          </p:nvPr>
        </p:nvSpPr>
        <p:spPr>
          <a:xfrm>
            <a:off x="729450" y="52347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ERD Relationship</a:t>
            </a:r>
            <a:endParaRPr sz="3000">
              <a:solidFill>
                <a:srgbClr val="FFFFFF"/>
              </a:solidFill>
            </a:endParaRPr>
          </a:p>
        </p:txBody>
      </p:sp>
      <p:pic>
        <p:nvPicPr>
          <p:cNvPr id="225" name="Google Shape;225;p24"/>
          <p:cNvPicPr preferRelativeResize="0"/>
          <p:nvPr/>
        </p:nvPicPr>
        <p:blipFill rotWithShape="1">
          <a:blip r:embed="rId3">
            <a:alphaModFix/>
          </a:blip>
          <a:srcRect l="1283" r="48170" b="6173"/>
          <a:stretch/>
        </p:blipFill>
        <p:spPr>
          <a:xfrm>
            <a:off x="3912575" y="634025"/>
            <a:ext cx="5128850" cy="4231050"/>
          </a:xfrm>
          <a:prstGeom prst="rect">
            <a:avLst/>
          </a:prstGeom>
          <a:noFill/>
          <a:ln>
            <a:noFill/>
          </a:ln>
        </p:spPr>
      </p:pic>
      <p:sp>
        <p:nvSpPr>
          <p:cNvPr id="226" name="Google Shape;226;p24"/>
          <p:cNvSpPr txBox="1"/>
          <p:nvPr/>
        </p:nvSpPr>
        <p:spPr>
          <a:xfrm>
            <a:off x="649550" y="2046900"/>
            <a:ext cx="2601300" cy="10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 Patient to Insurance: </a:t>
            </a:r>
            <a:r>
              <a:rPr lang="en-GB" sz="1300">
                <a:solidFill>
                  <a:schemeClr val="accent3"/>
                </a:solidFill>
                <a:latin typeface="Lato"/>
                <a:ea typeface="Lato"/>
                <a:cs typeface="Lato"/>
                <a:sym typeface="Lato"/>
              </a:rPr>
              <a:t>1 to many</a:t>
            </a: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marL="0" lvl="0" indent="0" algn="l" rtl="0">
              <a:spcBef>
                <a:spcPts val="1000"/>
              </a:spcBef>
              <a:spcAft>
                <a:spcPts val="0"/>
              </a:spcAft>
              <a:buNone/>
            </a:pPr>
            <a:r>
              <a:rPr lang="en-GB" sz="1300">
                <a:solidFill>
                  <a:schemeClr val="lt1"/>
                </a:solidFill>
                <a:latin typeface="Lato"/>
                <a:ea typeface="Lato"/>
                <a:cs typeface="Lato"/>
                <a:sym typeface="Lato"/>
              </a:rPr>
              <a:t>- Patient to Bill: </a:t>
            </a:r>
            <a:r>
              <a:rPr lang="en-GB" sz="1300">
                <a:solidFill>
                  <a:schemeClr val="accent3"/>
                </a:solidFill>
                <a:latin typeface="Lato"/>
                <a:ea typeface="Lato"/>
                <a:cs typeface="Lato"/>
                <a:sym typeface="Lato"/>
              </a:rPr>
              <a:t>1 to many</a:t>
            </a:r>
            <a:r>
              <a:rPr lang="en-GB" sz="1300">
                <a:solidFill>
                  <a:schemeClr val="lt1"/>
                </a:solidFill>
                <a:latin typeface="Lato"/>
                <a:ea typeface="Lato"/>
                <a:cs typeface="Lato"/>
                <a:sym typeface="Lato"/>
              </a:rPr>
              <a:t> </a:t>
            </a:r>
            <a:endParaRPr sz="1300">
              <a:solidFill>
                <a:schemeClr val="lt1"/>
              </a:solidFill>
              <a:latin typeface="Lato"/>
              <a:ea typeface="Lato"/>
              <a:cs typeface="Lato"/>
              <a:sym typeface="Lato"/>
            </a:endParaRPr>
          </a:p>
          <a:p>
            <a:pPr marL="0" lvl="0" indent="0" algn="l" rtl="0">
              <a:spcBef>
                <a:spcPts val="1000"/>
              </a:spcBef>
              <a:spcAft>
                <a:spcPts val="1000"/>
              </a:spcAft>
              <a:buNone/>
            </a:pPr>
            <a:r>
              <a:rPr lang="en-GB" sz="1300">
                <a:solidFill>
                  <a:schemeClr val="lt1"/>
                </a:solidFill>
                <a:latin typeface="Lato"/>
                <a:ea typeface="Lato"/>
                <a:cs typeface="Lato"/>
                <a:sym typeface="Lato"/>
              </a:rPr>
              <a:t>- Insurance to Bill: </a:t>
            </a:r>
            <a:r>
              <a:rPr lang="en-GB" sz="1300">
                <a:solidFill>
                  <a:schemeClr val="dk1"/>
                </a:solidFill>
                <a:latin typeface="Lato"/>
                <a:ea typeface="Lato"/>
                <a:cs typeface="Lato"/>
                <a:sym typeface="Lato"/>
              </a:rPr>
              <a:t>many to many</a:t>
            </a:r>
            <a:endParaRPr sz="1300">
              <a:solidFill>
                <a:schemeClr val="dk1"/>
              </a:solidFill>
              <a:latin typeface="Lato"/>
              <a:ea typeface="Lato"/>
              <a:cs typeface="Lato"/>
              <a:sym typeface="Lato"/>
            </a:endParaRPr>
          </a:p>
        </p:txBody>
      </p:sp>
      <p:sp>
        <p:nvSpPr>
          <p:cNvPr id="227" name="Google Shape;227;p24"/>
          <p:cNvSpPr/>
          <p:nvPr/>
        </p:nvSpPr>
        <p:spPr>
          <a:xfrm>
            <a:off x="5523025" y="134577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 name="Google Shape;228;p24"/>
          <p:cNvSpPr/>
          <p:nvPr/>
        </p:nvSpPr>
        <p:spPr>
          <a:xfrm>
            <a:off x="5245975" y="1548125"/>
            <a:ext cx="419400" cy="369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24"/>
          <p:cNvSpPr/>
          <p:nvPr/>
        </p:nvSpPr>
        <p:spPr>
          <a:xfrm>
            <a:off x="5448300" y="342832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33"/>
        <p:cNvGrpSpPr/>
        <p:nvPr/>
      </p:nvGrpSpPr>
      <p:grpSpPr>
        <a:xfrm>
          <a:off x="0" y="0"/>
          <a:ext cx="0" cy="0"/>
          <a:chOff x="0" y="0"/>
          <a:chExt cx="0" cy="0"/>
        </a:xfrm>
      </p:grpSpPr>
      <p:sp>
        <p:nvSpPr>
          <p:cNvPr id="234" name="Google Shape;234;p25"/>
          <p:cNvSpPr txBox="1">
            <a:spLocks noGrp="1"/>
          </p:cNvSpPr>
          <p:nvPr>
            <p:ph type="body" idx="4294967295"/>
          </p:nvPr>
        </p:nvSpPr>
        <p:spPr>
          <a:xfrm>
            <a:off x="729450" y="52347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ERD Relationship</a:t>
            </a:r>
            <a:endParaRPr sz="3000">
              <a:solidFill>
                <a:srgbClr val="FFFFFF"/>
              </a:solidFill>
            </a:endParaRPr>
          </a:p>
        </p:txBody>
      </p:sp>
      <p:pic>
        <p:nvPicPr>
          <p:cNvPr id="235" name="Google Shape;235;p25"/>
          <p:cNvPicPr preferRelativeResize="0"/>
          <p:nvPr/>
        </p:nvPicPr>
        <p:blipFill rotWithShape="1">
          <a:blip r:embed="rId3">
            <a:alphaModFix/>
          </a:blip>
          <a:srcRect l="29450" r="1335" b="2884"/>
          <a:stretch/>
        </p:blipFill>
        <p:spPr>
          <a:xfrm>
            <a:off x="2886300" y="1176875"/>
            <a:ext cx="6178001" cy="3852325"/>
          </a:xfrm>
          <a:prstGeom prst="rect">
            <a:avLst/>
          </a:prstGeom>
          <a:noFill/>
          <a:ln>
            <a:noFill/>
          </a:ln>
        </p:spPr>
      </p:pic>
      <p:sp>
        <p:nvSpPr>
          <p:cNvPr id="236" name="Google Shape;236;p25"/>
          <p:cNvSpPr txBox="1"/>
          <p:nvPr/>
        </p:nvSpPr>
        <p:spPr>
          <a:xfrm>
            <a:off x="0" y="1555500"/>
            <a:ext cx="2886300" cy="20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1"/>
                </a:solidFill>
                <a:latin typeface="Lato"/>
                <a:ea typeface="Lato"/>
                <a:cs typeface="Lato"/>
                <a:sym typeface="Lato"/>
              </a:rPr>
              <a:t>- Patient to Record: </a:t>
            </a:r>
            <a:r>
              <a:rPr lang="en-GB" sz="1300">
                <a:solidFill>
                  <a:schemeClr val="accent3"/>
                </a:solidFill>
                <a:latin typeface="Lato"/>
                <a:ea typeface="Lato"/>
                <a:cs typeface="Lato"/>
                <a:sym typeface="Lato"/>
              </a:rPr>
              <a:t>1 to many</a:t>
            </a:r>
            <a:endParaRPr sz="1300">
              <a:solidFill>
                <a:schemeClr val="accent3"/>
              </a:solidFill>
              <a:latin typeface="Lato"/>
              <a:ea typeface="Lato"/>
              <a:cs typeface="Lato"/>
              <a:sym typeface="Lato"/>
            </a:endParaRPr>
          </a:p>
          <a:p>
            <a:pPr marL="0" lvl="0" indent="0" algn="l" rtl="0">
              <a:spcBef>
                <a:spcPts val="1000"/>
              </a:spcBef>
              <a:spcAft>
                <a:spcPts val="0"/>
              </a:spcAft>
              <a:buNone/>
            </a:pPr>
            <a:r>
              <a:rPr lang="en-GB" sz="1300">
                <a:solidFill>
                  <a:schemeClr val="lt1"/>
                </a:solidFill>
                <a:latin typeface="Lato"/>
                <a:ea typeface="Lato"/>
                <a:cs typeface="Lato"/>
                <a:sym typeface="Lato"/>
              </a:rPr>
              <a:t>- Patient to Appointment: </a:t>
            </a:r>
            <a:r>
              <a:rPr lang="en-GB" sz="1300">
                <a:solidFill>
                  <a:schemeClr val="accent3"/>
                </a:solidFill>
                <a:latin typeface="Lato"/>
                <a:ea typeface="Lato"/>
                <a:cs typeface="Lato"/>
                <a:sym typeface="Lato"/>
              </a:rPr>
              <a:t>1 to many</a:t>
            </a:r>
            <a:endParaRPr sz="1300">
              <a:solidFill>
                <a:schemeClr val="accent3"/>
              </a:solidFill>
              <a:latin typeface="Lato"/>
              <a:ea typeface="Lato"/>
              <a:cs typeface="Lato"/>
              <a:sym typeface="Lato"/>
            </a:endParaRPr>
          </a:p>
          <a:p>
            <a:pPr marL="0" lvl="0" indent="0" algn="l" rtl="0">
              <a:spcBef>
                <a:spcPts val="1000"/>
              </a:spcBef>
              <a:spcAft>
                <a:spcPts val="0"/>
              </a:spcAft>
              <a:buNone/>
            </a:pPr>
            <a:r>
              <a:rPr lang="en-GB" sz="1300">
                <a:solidFill>
                  <a:schemeClr val="lt1"/>
                </a:solidFill>
                <a:latin typeface="Lato"/>
                <a:ea typeface="Lato"/>
                <a:cs typeface="Lato"/>
                <a:sym typeface="Lato"/>
              </a:rPr>
              <a:t>- Patient to Prescription: </a:t>
            </a:r>
            <a:r>
              <a:rPr lang="en-GB" sz="1300">
                <a:solidFill>
                  <a:schemeClr val="accent3"/>
                </a:solidFill>
                <a:latin typeface="Lato"/>
                <a:ea typeface="Lato"/>
                <a:cs typeface="Lato"/>
                <a:sym typeface="Lato"/>
              </a:rPr>
              <a:t>1 to many</a:t>
            </a:r>
            <a:endParaRPr sz="1300">
              <a:solidFill>
                <a:schemeClr val="accent3"/>
              </a:solidFill>
              <a:latin typeface="Lato"/>
              <a:ea typeface="Lato"/>
              <a:cs typeface="Lato"/>
              <a:sym typeface="Lato"/>
            </a:endParaRPr>
          </a:p>
          <a:p>
            <a:pPr marL="0" lvl="0" indent="0" algn="l" rtl="0">
              <a:spcBef>
                <a:spcPts val="1000"/>
              </a:spcBef>
              <a:spcAft>
                <a:spcPts val="0"/>
              </a:spcAft>
              <a:buNone/>
            </a:pPr>
            <a:r>
              <a:rPr lang="en-GB" sz="1300">
                <a:solidFill>
                  <a:schemeClr val="lt1"/>
                </a:solidFill>
                <a:latin typeface="Lato"/>
                <a:ea typeface="Lato"/>
                <a:cs typeface="Lato"/>
                <a:sym typeface="Lato"/>
              </a:rPr>
              <a:t>- Record to Provider: </a:t>
            </a:r>
            <a:r>
              <a:rPr lang="en-GB" sz="1300">
                <a:solidFill>
                  <a:schemeClr val="dk1"/>
                </a:solidFill>
                <a:latin typeface="Lato"/>
                <a:ea typeface="Lato"/>
                <a:cs typeface="Lato"/>
                <a:sym typeface="Lato"/>
              </a:rPr>
              <a:t>many to many</a:t>
            </a:r>
            <a:endParaRPr sz="1300">
              <a:solidFill>
                <a:schemeClr val="dk1"/>
              </a:solidFill>
              <a:latin typeface="Lato"/>
              <a:ea typeface="Lato"/>
              <a:cs typeface="Lato"/>
              <a:sym typeface="Lato"/>
            </a:endParaRPr>
          </a:p>
          <a:p>
            <a:pPr marL="0" lvl="0" indent="0" algn="l" rtl="0">
              <a:spcBef>
                <a:spcPts val="1000"/>
              </a:spcBef>
              <a:spcAft>
                <a:spcPts val="0"/>
              </a:spcAft>
              <a:buNone/>
            </a:pPr>
            <a:r>
              <a:rPr lang="en-GB" sz="1300">
                <a:solidFill>
                  <a:schemeClr val="lt1"/>
                </a:solidFill>
                <a:latin typeface="Lato"/>
                <a:ea typeface="Lato"/>
                <a:cs typeface="Lato"/>
                <a:sym typeface="Lato"/>
              </a:rPr>
              <a:t>- Provider to Appointment: </a:t>
            </a:r>
            <a:r>
              <a:rPr lang="en-GB" sz="1300">
                <a:solidFill>
                  <a:schemeClr val="accent3"/>
                </a:solidFill>
                <a:latin typeface="Lato"/>
                <a:ea typeface="Lato"/>
                <a:cs typeface="Lato"/>
                <a:sym typeface="Lato"/>
              </a:rPr>
              <a:t>1 to many</a:t>
            </a:r>
            <a:endParaRPr sz="1300">
              <a:solidFill>
                <a:schemeClr val="accent3"/>
              </a:solidFill>
              <a:latin typeface="Lato"/>
              <a:ea typeface="Lato"/>
              <a:cs typeface="Lato"/>
              <a:sym typeface="Lato"/>
            </a:endParaRPr>
          </a:p>
          <a:p>
            <a:pPr marL="0" lvl="0" indent="0" algn="l" rtl="0">
              <a:spcBef>
                <a:spcPts val="1000"/>
              </a:spcBef>
              <a:spcAft>
                <a:spcPts val="1000"/>
              </a:spcAft>
              <a:buNone/>
            </a:pPr>
            <a:r>
              <a:rPr lang="en-GB" sz="1300">
                <a:solidFill>
                  <a:schemeClr val="lt1"/>
                </a:solidFill>
                <a:latin typeface="Lato"/>
                <a:ea typeface="Lato"/>
                <a:cs typeface="Lato"/>
                <a:sym typeface="Lato"/>
              </a:rPr>
              <a:t>- Provider to Prescription: </a:t>
            </a:r>
            <a:r>
              <a:rPr lang="en-GB" sz="1300">
                <a:solidFill>
                  <a:schemeClr val="accent3"/>
                </a:solidFill>
                <a:latin typeface="Lato"/>
                <a:ea typeface="Lato"/>
                <a:cs typeface="Lato"/>
                <a:sym typeface="Lato"/>
              </a:rPr>
              <a:t>1 to many</a:t>
            </a:r>
            <a:endParaRPr sz="1300">
              <a:solidFill>
                <a:schemeClr val="accent3"/>
              </a:solidFill>
              <a:latin typeface="Lato"/>
              <a:ea typeface="Lato"/>
              <a:cs typeface="Lato"/>
              <a:sym typeface="Lato"/>
            </a:endParaRPr>
          </a:p>
        </p:txBody>
      </p:sp>
      <p:sp>
        <p:nvSpPr>
          <p:cNvPr id="237" name="Google Shape;237;p25"/>
          <p:cNvSpPr/>
          <p:nvPr/>
        </p:nvSpPr>
        <p:spPr>
          <a:xfrm>
            <a:off x="5313275" y="1735300"/>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 name="Google Shape;238;p25"/>
          <p:cNvSpPr/>
          <p:nvPr/>
        </p:nvSpPr>
        <p:spPr>
          <a:xfrm>
            <a:off x="5146100" y="279652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25"/>
          <p:cNvSpPr/>
          <p:nvPr/>
        </p:nvSpPr>
        <p:spPr>
          <a:xfrm>
            <a:off x="5268525" y="412742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25"/>
          <p:cNvSpPr/>
          <p:nvPr/>
        </p:nvSpPr>
        <p:spPr>
          <a:xfrm>
            <a:off x="5880375" y="279652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 name="Google Shape;241;p25"/>
          <p:cNvSpPr/>
          <p:nvPr/>
        </p:nvSpPr>
        <p:spPr>
          <a:xfrm>
            <a:off x="5992800" y="4127425"/>
            <a:ext cx="419400" cy="3696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 name="Google Shape;242;p25"/>
          <p:cNvSpPr/>
          <p:nvPr/>
        </p:nvSpPr>
        <p:spPr>
          <a:xfrm>
            <a:off x="7782775" y="2571750"/>
            <a:ext cx="419400" cy="369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6"/>
        <p:cNvGrpSpPr/>
        <p:nvPr/>
      </p:nvGrpSpPr>
      <p:grpSpPr>
        <a:xfrm>
          <a:off x="0" y="0"/>
          <a:ext cx="0" cy="0"/>
          <a:chOff x="0" y="0"/>
          <a:chExt cx="0" cy="0"/>
        </a:xfrm>
      </p:grpSpPr>
      <p:sp>
        <p:nvSpPr>
          <p:cNvPr id="247" name="Google Shape;247;p26"/>
          <p:cNvSpPr txBox="1">
            <a:spLocks noGrp="1"/>
          </p:cNvSpPr>
          <p:nvPr>
            <p:ph type="body" idx="4294967295"/>
          </p:nvPr>
        </p:nvSpPr>
        <p:spPr>
          <a:xfrm>
            <a:off x="252475" y="210925"/>
            <a:ext cx="7010100" cy="82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Relational Schema</a:t>
            </a:r>
            <a:endParaRPr sz="3000">
              <a:solidFill>
                <a:srgbClr val="FFFFFF"/>
              </a:solidFill>
            </a:endParaRPr>
          </a:p>
        </p:txBody>
      </p:sp>
      <p:pic>
        <p:nvPicPr>
          <p:cNvPr id="248" name="Google Shape;248;p26"/>
          <p:cNvPicPr preferRelativeResize="0"/>
          <p:nvPr/>
        </p:nvPicPr>
        <p:blipFill rotWithShape="1">
          <a:blip r:embed="rId3">
            <a:alphaModFix/>
          </a:blip>
          <a:srcRect l="1551" t="6270" r="1454" b="3370"/>
          <a:stretch/>
        </p:blipFill>
        <p:spPr>
          <a:xfrm>
            <a:off x="-13975" y="958949"/>
            <a:ext cx="9171950" cy="4184550"/>
          </a:xfrm>
          <a:prstGeom prst="rect">
            <a:avLst/>
          </a:prstGeom>
          <a:noFill/>
          <a:ln>
            <a:noFill/>
          </a:ln>
        </p:spPr>
      </p:pic>
      <p:sp>
        <p:nvSpPr>
          <p:cNvPr id="249" name="Google Shape;249;p26"/>
          <p:cNvSpPr/>
          <p:nvPr/>
        </p:nvSpPr>
        <p:spPr>
          <a:xfrm>
            <a:off x="5675750" y="4668850"/>
            <a:ext cx="923400" cy="339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0" name="Google Shape;250;p26"/>
          <p:cNvSpPr/>
          <p:nvPr/>
        </p:nvSpPr>
        <p:spPr>
          <a:xfrm>
            <a:off x="1830275" y="2484450"/>
            <a:ext cx="846000" cy="174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1" name="Google Shape;251;p26"/>
          <p:cNvSpPr/>
          <p:nvPr/>
        </p:nvSpPr>
        <p:spPr>
          <a:xfrm>
            <a:off x="1830275" y="4178125"/>
            <a:ext cx="846000" cy="174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2" name="Google Shape;252;p26"/>
          <p:cNvSpPr/>
          <p:nvPr/>
        </p:nvSpPr>
        <p:spPr>
          <a:xfrm>
            <a:off x="5643975" y="1603375"/>
            <a:ext cx="809100" cy="174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3" name="Google Shape;253;p26"/>
          <p:cNvSpPr/>
          <p:nvPr/>
        </p:nvSpPr>
        <p:spPr>
          <a:xfrm>
            <a:off x="5643975" y="2915175"/>
            <a:ext cx="846000" cy="3396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4" name="Google Shape;254;p26"/>
          <p:cNvSpPr/>
          <p:nvPr/>
        </p:nvSpPr>
        <p:spPr>
          <a:xfrm>
            <a:off x="7823075" y="1763525"/>
            <a:ext cx="923400" cy="339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5" name="Google Shape;255;p26"/>
          <p:cNvSpPr/>
          <p:nvPr/>
        </p:nvSpPr>
        <p:spPr>
          <a:xfrm>
            <a:off x="66000" y="2701950"/>
            <a:ext cx="1008900" cy="339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1613</Words>
  <Application>Microsoft Macintosh PowerPoint</Application>
  <PresentationFormat>On-screen Show (16:9)</PresentationFormat>
  <Paragraphs>147</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Lato</vt:lpstr>
      <vt:lpstr>Raleway</vt:lpstr>
      <vt:lpstr>Streamline</vt:lpstr>
      <vt:lpstr>The Healthcare Clinic Database</vt:lpstr>
      <vt:lpstr>The Healthcare Clinic</vt:lpstr>
      <vt:lpstr>Possible use cases</vt:lpstr>
      <vt:lpstr>Organizations </vt:lpstr>
      <vt:lpstr>Organizations</vt:lpstr>
      <vt:lpstr>PowerPoint Presentation</vt:lpstr>
      <vt:lpstr>PowerPoint Presentation</vt:lpstr>
      <vt:lpstr>PowerPoint Presentation</vt:lpstr>
      <vt:lpstr>PowerPoint Presentation</vt:lpstr>
      <vt:lpstr>PowerPoint Presentation</vt:lpstr>
      <vt:lpstr>PowerPoint Presentation</vt:lpstr>
      <vt:lpstr>TABLE PATIENT &amp;      APPOINTMENT</vt:lpstr>
      <vt:lpstr>PowerPoint Presentation</vt:lpstr>
      <vt:lpstr>PowerPoint Presentation</vt:lpstr>
      <vt:lpstr>TABLE BILL &amp;       INSURANCE</vt:lpstr>
      <vt:lpstr>Example Queries</vt:lpstr>
      <vt:lpstr>Example Queries (cont.)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Healthcare Clinic Database</dc:title>
  <cp:lastModifiedBy>Elle Nguyen</cp:lastModifiedBy>
  <cp:revision>1</cp:revision>
  <dcterms:modified xsi:type="dcterms:W3CDTF">2024-04-27T03:33:50Z</dcterms:modified>
</cp:coreProperties>
</file>